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7"/>
  </p:notesMasterIdLst>
  <p:handoutMasterIdLst>
    <p:handoutMasterId r:id="rId18"/>
  </p:handoutMasterIdLst>
  <p:sldIdLst>
    <p:sldId id="265" r:id="rId2"/>
    <p:sldId id="327" r:id="rId3"/>
    <p:sldId id="324" r:id="rId4"/>
    <p:sldId id="325" r:id="rId5"/>
    <p:sldId id="322" r:id="rId6"/>
    <p:sldId id="326" r:id="rId7"/>
    <p:sldId id="284" r:id="rId8"/>
    <p:sldId id="328" r:id="rId9"/>
    <p:sldId id="316" r:id="rId10"/>
    <p:sldId id="329" r:id="rId11"/>
    <p:sldId id="315" r:id="rId12"/>
    <p:sldId id="317" r:id="rId13"/>
    <p:sldId id="319" r:id="rId14"/>
    <p:sldId id="320" r:id="rId15"/>
    <p:sldId id="263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778" y="7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web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1456" y="2085976"/>
            <a:ext cx="8701088" cy="1411444"/>
          </a:xfrm>
        </p:spPr>
        <p:txBody>
          <a:bodyPr>
            <a:no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ru-RU" dirty="0">
                <a:solidFill>
                  <a:schemeClr val="bg1"/>
                </a:solidFill>
              </a:rPr>
              <a:t>Лабораторная работа №</a:t>
            </a:r>
            <a:r>
              <a:rPr lang="en-US" dirty="0">
                <a:solidFill>
                  <a:schemeClr val="bg1"/>
                </a:solidFill>
              </a:rPr>
              <a:t>5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sz="2400" b="1" i="0" u="none" strike="noStrike" dirty="0">
                <a:solidFill>
                  <a:schemeClr val="accent2"/>
                </a:solidFill>
                <a:effectLst/>
                <a:latin typeface="Golos Text DemiBold" panose="020B0703020202020204"/>
              </a:rPr>
              <a:t>Моделирование каскадных процессов </a:t>
            </a:r>
            <a:br>
              <a:rPr lang="ru-RU" sz="2400" b="1" i="0" u="none" strike="noStrike" dirty="0">
                <a:solidFill>
                  <a:schemeClr val="accent2"/>
                </a:solidFill>
                <a:effectLst/>
                <a:latin typeface="Golos Text DemiBold" panose="020B0703020202020204"/>
              </a:rPr>
            </a:br>
            <a:r>
              <a:rPr lang="ru-RU" sz="2400" b="1" i="0" u="none" strike="noStrike" dirty="0">
                <a:solidFill>
                  <a:schemeClr val="accent2"/>
                </a:solidFill>
                <a:effectLst/>
                <a:latin typeface="Golos Text DemiBold" panose="020B0703020202020204"/>
              </a:rPr>
              <a:t>в сетевых моделях </a:t>
            </a:r>
            <a:br>
              <a:rPr lang="ru-RU" sz="2400" b="1" dirty="0">
                <a:solidFill>
                  <a:schemeClr val="accent2"/>
                </a:solidFill>
                <a:effectLst/>
                <a:latin typeface="Golos Text DemiBold" panose="020B0703020202020204"/>
              </a:rPr>
            </a:br>
            <a:r>
              <a:rPr lang="ru-RU" sz="2400" b="1" i="0" u="none" strike="noStrike" dirty="0">
                <a:solidFill>
                  <a:schemeClr val="accent2"/>
                </a:solidFill>
                <a:effectLst/>
                <a:latin typeface="Golos Text DemiBold" panose="020B0703020202020204"/>
              </a:rPr>
              <a:t> 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F6669-0476-4D90-8F71-335A3CF143CA}"/>
              </a:ext>
            </a:extLst>
          </p:cNvPr>
          <p:cNvSpPr txBox="1"/>
          <p:nvPr/>
        </p:nvSpPr>
        <p:spPr>
          <a:xfrm>
            <a:off x="5643563" y="3958113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  <a:latin typeface="Golos Text DemiBold" panose="020B0703020202020204"/>
              </a:rPr>
              <a:t>Выполнила студентка группы М3311 Авсюкевич Анастасия</a:t>
            </a:r>
          </a:p>
          <a:p>
            <a:pPr algn="r"/>
            <a:endParaRPr lang="ru-RU" dirty="0">
              <a:solidFill>
                <a:schemeClr val="accent2">
                  <a:lumMod val="20000"/>
                  <a:lumOff val="80000"/>
                </a:schemeClr>
              </a:solidFill>
              <a:latin typeface="Golos Text DemiBold" panose="020B0703020202020204"/>
            </a:endParaRPr>
          </a:p>
          <a:p>
            <a:pPr algn="r"/>
            <a:endParaRPr lang="ru-RU" dirty="0">
              <a:solidFill>
                <a:schemeClr val="accent2">
                  <a:lumMod val="20000"/>
                  <a:lumOff val="80000"/>
                </a:schemeClr>
              </a:solidFill>
              <a:latin typeface="Golos Text DemiBold" panose="020B07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E5A240C-126C-483B-AD10-FBCD219E5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89" y="571392"/>
            <a:ext cx="4405911" cy="44580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BB9AA15-852C-456B-8CAC-187E03A70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9" y="1191093"/>
            <a:ext cx="3568700" cy="240558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0D94C07-BE70-4825-898E-6F156B0D3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783" y="1017200"/>
            <a:ext cx="4024331" cy="38589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9D71E65-D1D7-4536-AAC2-F4FBA6AE5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061" y="1576988"/>
            <a:ext cx="3586053" cy="24357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CE8D5C6-8CE9-42F0-A101-24899F111166}"/>
              </a:ext>
            </a:extLst>
          </p:cNvPr>
          <p:cNvSpPr txBox="1"/>
          <p:nvPr/>
        </p:nvSpPr>
        <p:spPr>
          <a:xfrm>
            <a:off x="264160" y="137160"/>
            <a:ext cx="256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Golos Text" panose="020B0503020202020204"/>
              </a:rPr>
              <a:t>Для 1000 узлов: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28678D-FCF1-4B0F-9384-582048ABED11}"/>
              </a:ext>
            </a:extLst>
          </p:cNvPr>
          <p:cNvSpPr txBox="1"/>
          <p:nvPr/>
        </p:nvSpPr>
        <p:spPr>
          <a:xfrm>
            <a:off x="4960620" y="571392"/>
            <a:ext cx="1943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Golos Text" panose="020B0503020202020204"/>
              </a:rPr>
              <a:t>Для 100 узлов: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55577F0-509F-4D0A-AC56-24AC74BF2C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61"/>
          <a:stretch/>
        </p:blipFill>
        <p:spPr>
          <a:xfrm>
            <a:off x="2983528" y="3596681"/>
            <a:ext cx="2358092" cy="140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59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effectLst/>
              </a:rPr>
              <a:t>Анализ результатов</a:t>
            </a:r>
            <a:endParaRPr lang="ru-RU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290D653-5870-4F12-BA3E-598CE3C807A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411480" y="1280806"/>
            <a:ext cx="8321040" cy="3280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" panose="020B0503020202020204"/>
              </a:rPr>
              <a:t>Как структура сети влияет на процесс?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" panose="020B0503020202020204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" panose="020B0503020202020204"/>
              </a:rPr>
              <a:t>Структура сети влияет на количество узлов, через которые информация может распространиться.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" panose="020B0503020202020204"/>
              </a:rPr>
              <a:t>Более плотные сети приводят к более быстрому распространению.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los Text" panose="020B0503020202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" panose="020B0503020202020204"/>
              </a:rPr>
              <a:t>Какие параметры процесса наиболее важны?</a:t>
            </a: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" panose="020B0503020202020204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ru-RU" altLang="ru-RU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los Text" panose="020B0503020202020204"/>
              </a:rPr>
              <a:t>Вероятность передачи и начальное количество инфицированных узлов оказывают значительное влияние на масштаб распространения.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ru-RU" altLang="ru-RU" dirty="0">
              <a:latin typeface="Golos Text" panose="020B0503020202020204"/>
            </a:endParaRPr>
          </a:p>
          <a:p>
            <a:r>
              <a:rPr lang="ru-RU" dirty="0">
                <a:latin typeface="Golos Text" panose="020B0503020202020204"/>
              </a:rPr>
              <a:t>Важно понимать, как изменяется поведение системы при изменении: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Golos Text" panose="020B0503020202020204"/>
              </a:rPr>
              <a:t>Плотности сети</a:t>
            </a:r>
            <a:r>
              <a:rPr lang="ru-RU" dirty="0">
                <a:latin typeface="Golos Text" panose="020B0503020202020204"/>
              </a:rPr>
              <a:t>: чем плотнее сеть, тем быстрее информация может распространяться.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Golos Text" panose="020B0503020202020204"/>
              </a:rPr>
              <a:t>Центральности узлов</a:t>
            </a:r>
            <a:r>
              <a:rPr lang="ru-RU" dirty="0">
                <a:latin typeface="Golos Text" panose="020B0503020202020204"/>
              </a:rPr>
              <a:t>: некоторые узлы могут играть более важную роль в распространении информации.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Golos Text" panose="020B0503020202020204"/>
              </a:rPr>
              <a:t>Уязвимости сети</a:t>
            </a:r>
            <a:r>
              <a:rPr lang="ru-RU" dirty="0">
                <a:latin typeface="Golos Text" panose="020B0503020202020204"/>
              </a:rPr>
              <a:t>: если важные узлы или рёбра удаляются из сети (например, изоляция ключевых агентов или разрушение связей), процесс распространения может значительно замедлиться или прекратиться.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ru-RU" altLang="ru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E0B947B-649D-46DA-8151-1140F09B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i="0" u="none" strike="noStrike" dirty="0">
                <a:solidFill>
                  <a:srgbClr val="000000"/>
                </a:solidFill>
                <a:effectLst/>
                <a:latin typeface="Golos Text DemiBold" panose="020B0703020202020204"/>
              </a:rPr>
              <a:t>Определение порогового значения процесса</a:t>
            </a:r>
            <a:endParaRPr lang="ru-RU" sz="2400" dirty="0">
              <a:latin typeface="Golos Text DemiBold" panose="020B0703020202020204"/>
            </a:endParaRPr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10B67166-825D-4802-9EA7-2BD5C10C2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28123"/>
            <a:ext cx="8117840" cy="3447143"/>
          </a:xfrm>
        </p:spPr>
        <p:txBody>
          <a:bodyPr>
            <a:normAutofit/>
          </a:bodyPr>
          <a:lstStyle/>
          <a:p>
            <a:r>
              <a:rPr lang="ru-RU" sz="1200" dirty="0"/>
              <a:t>Основные аспекты, которые определяют пороговое значение для возникновения каскадного процесса: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b="1" dirty="0"/>
              <a:t>Плотность сети</a:t>
            </a:r>
            <a:r>
              <a:rPr lang="ru-RU" sz="1200" dirty="0"/>
              <a:t> (вероятность наличия рёбер между узлами в случайных графах)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b="1" dirty="0"/>
              <a:t>Вероятность передачи.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b="1" dirty="0"/>
              <a:t>Сетевые характеристики</a:t>
            </a:r>
            <a:r>
              <a:rPr lang="ru-RU" sz="1200" dirty="0"/>
              <a:t> (например, структура сети, степень центральности узлов, присутствие хабов и т. д.).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1200" dirty="0"/>
          </a:p>
          <a:p>
            <a:r>
              <a:rPr lang="ru-RU" sz="1200" dirty="0"/>
              <a:t>В модели независимых каскадов пороговое значение может быть связано с вероятностью того, что информация или инфекция будет передана от одного узла к другому.</a:t>
            </a:r>
          </a:p>
          <a:p>
            <a:r>
              <a:rPr lang="ru-RU" sz="1200" dirty="0"/>
              <a:t>Пороговое значение для распространения информации в этой модели будет зависеть от количества узлов, их связности и вероятности передачи:</a:t>
            </a:r>
          </a:p>
          <a:p>
            <a:endParaRPr lang="ru-RU" sz="1200" dirty="0"/>
          </a:p>
          <a:p>
            <a:r>
              <a:rPr lang="ru-RU" sz="1200" dirty="0"/>
              <a:t>При низкой плотности рёбер или низкой вероятности передачи p вероятность того, что процесс не начнется, возрастает. Процесс начнётся только в том случае, если достаточно узлов в сети начинают быть «инфицированными», и их взаимодействие приводит к каскадному распространению.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1200" dirty="0"/>
          </a:p>
          <a:p>
            <a:r>
              <a:rPr lang="en-US" sz="1200" dirty="0"/>
              <a:t>k</a:t>
            </a:r>
            <a:r>
              <a:rPr lang="ru-RU" sz="1200" dirty="0"/>
              <a:t>_среднее – среднее кол-во ребер, инцидентных узлу</a:t>
            </a:r>
          </a:p>
          <a:p>
            <a:endParaRPr lang="ru-RU" sz="12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333EE66-A475-407E-92C3-50142B4BF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19" r="29793" b="48604"/>
          <a:stretch/>
        </p:blipFill>
        <p:spPr>
          <a:xfrm rot="10800000" flipH="1" flipV="1">
            <a:off x="4853940" y="3884595"/>
            <a:ext cx="3314928" cy="75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88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83452909-3C2F-4F00-A6EE-A438F37DE2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240" y="1497330"/>
            <a:ext cx="3916680" cy="1969770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В контексте распространения эпидемий важно предотвратить</a:t>
            </a:r>
            <a:r>
              <a:rPr lang="en-US" dirty="0"/>
              <a:t>/</a:t>
            </a:r>
            <a:r>
              <a:rPr lang="ru-RU" dirty="0"/>
              <a:t>замедлить распространение. Ключевыми факторами, влияющими на распространение эпидемии, являются </a:t>
            </a:r>
            <a:r>
              <a:rPr lang="ru-RU" b="1" dirty="0"/>
              <a:t>центральность узлов</a:t>
            </a:r>
            <a:r>
              <a:rPr lang="ru-RU" dirty="0"/>
              <a:t> и </a:t>
            </a:r>
            <a:r>
              <a:rPr lang="ru-RU" b="1" dirty="0"/>
              <a:t>кластеризация сети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Для кластеризации можно моделировать воздействие на компоненты с высокой плотностью рёбер и ограничение </a:t>
            </a:r>
            <a:r>
              <a:rPr lang="ru-RU" dirty="0" err="1"/>
              <a:t>межкластерных</a:t>
            </a:r>
            <a:r>
              <a:rPr lang="ru-RU" dirty="0"/>
              <a:t> связей.</a:t>
            </a:r>
          </a:p>
          <a:p>
            <a:endParaRPr lang="ru-RU" dirty="0"/>
          </a:p>
          <a:p>
            <a:r>
              <a:rPr lang="ru-RU" dirty="0"/>
              <a:t>Результаты можно измерить с помощью времени до достижения порога эпидемии, процентом заразившихся узлов, а также количеством изолированных компонентов.</a:t>
            </a:r>
          </a:p>
          <a:p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33C8D271-7F7F-4CB6-9892-1BBDC86329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1400" dirty="0"/>
              <a:t>Стратегии сдерживания эпидемии</a:t>
            </a:r>
          </a:p>
          <a:p>
            <a:endParaRPr lang="ru-RU" sz="1400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CAA80B52-CF42-4EE9-82F3-69AB5D1B2C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07280" y="2790332"/>
            <a:ext cx="4000500" cy="2185527"/>
          </a:xfrm>
        </p:spPr>
        <p:txBody>
          <a:bodyPr>
            <a:noAutofit/>
          </a:bodyPr>
          <a:lstStyle/>
          <a:p>
            <a:r>
              <a:rPr lang="ru-RU" sz="1000" b="1" dirty="0"/>
              <a:t>Создание информационных кластеров</a:t>
            </a:r>
            <a:r>
              <a:rPr lang="ru-RU" sz="1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000" dirty="0"/>
              <a:t>Важно выявить </a:t>
            </a:r>
            <a:r>
              <a:rPr lang="ru-RU" sz="1000" b="1" dirty="0"/>
              <a:t>плотные компоненты</a:t>
            </a:r>
            <a:r>
              <a:rPr lang="ru-RU" sz="1000" dirty="0"/>
              <a:t> в сети и выделить ключевых пользователей в этих компонентах, которые могут быть использованы для распространения инф</a:t>
            </a:r>
            <a:r>
              <a:rPr lang="en-US" sz="1000" dirty="0"/>
              <a:t>-</a:t>
            </a:r>
            <a:r>
              <a:rPr lang="ru-RU" sz="1000" dirty="0"/>
              <a:t>и, тогда скорость распространения инф-и внутри кластера будет высокой.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000" dirty="0"/>
              <a:t>Использование </a:t>
            </a:r>
            <a:r>
              <a:rPr lang="ru-RU" sz="1000" b="1" dirty="0"/>
              <a:t>алгоритмов кластеризации</a:t>
            </a:r>
            <a:r>
              <a:rPr lang="ru-RU" sz="1000" dirty="0"/>
              <a:t> позволит эффективно определить эти кластеры и выбрать узлы для распространения.</a:t>
            </a:r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endParaRPr lang="ru-RU" sz="1000" dirty="0"/>
          </a:p>
          <a:p>
            <a:r>
              <a:rPr lang="ru-RU" sz="1000" dirty="0"/>
              <a:t>Для кластеризации можно сравнить скорость распространения в сильно связанных компонентах сети с более разрозненными компонентами.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9AD7DD6C-9A62-4FD1-A82D-C5ECEF4304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00171" y="2274207"/>
            <a:ext cx="2960913" cy="595085"/>
          </a:xfrm>
        </p:spPr>
        <p:txBody>
          <a:bodyPr>
            <a:normAutofit/>
          </a:bodyPr>
          <a:lstStyle/>
          <a:p>
            <a:r>
              <a:rPr lang="ru-RU" sz="1400" dirty="0">
                <a:effectLst/>
              </a:rPr>
              <a:t>Стратегии для ускорения распространения</a:t>
            </a:r>
            <a:endParaRPr lang="ru-RU" sz="14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FC06FEB-D011-4296-A5DF-21A9C48E7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Рекомендации</a:t>
            </a:r>
          </a:p>
        </p:txBody>
      </p:sp>
    </p:spTree>
    <p:extLst>
      <p:ext uri="{BB962C8B-B14F-4D97-AF65-F5344CB8AC3E}">
        <p14:creationId xmlns:p14="http://schemas.microsoft.com/office/powerpoint/2010/main" val="3358523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25526E7E-A6F0-4C31-BB4E-AF5A0799E1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8485" r="8485"/>
          <a:stretch>
            <a:fillRect/>
          </a:stretch>
        </p:blipFill>
        <p:spPr>
          <a:xfrm>
            <a:off x="457200" y="994230"/>
            <a:ext cx="4177419" cy="3482748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EC852807-2715-412E-8C20-54ACF57CB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Выводы</a:t>
            </a:r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65EC9583-D2E9-466A-BBCA-222F2A3BAE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153886"/>
            <a:ext cx="2965269" cy="3425371"/>
          </a:xfrm>
        </p:spPr>
        <p:txBody>
          <a:bodyPr/>
          <a:lstStyle/>
          <a:p>
            <a:r>
              <a:rPr lang="ru-RU" sz="1600" b="1" dirty="0"/>
              <a:t>Ключевые факторы, влияющие на распространение:</a:t>
            </a:r>
          </a:p>
          <a:p>
            <a:endParaRPr lang="ru-RU" dirty="0"/>
          </a:p>
          <a:p>
            <a:pPr marL="342900" indent="-342900">
              <a:buAutoNum type="arabicParenR"/>
            </a:pPr>
            <a:r>
              <a:rPr lang="ru-RU" dirty="0"/>
              <a:t>Структура сети (плотность связей и тип графа)</a:t>
            </a:r>
          </a:p>
          <a:p>
            <a:pPr marL="342900" indent="-342900">
              <a:buAutoNum type="arabicParenR"/>
            </a:pPr>
            <a:r>
              <a:rPr lang="ru-RU" dirty="0"/>
              <a:t>Центральность узлов (особенно хабов)</a:t>
            </a:r>
          </a:p>
          <a:p>
            <a:pPr marL="342900" indent="-342900">
              <a:buAutoNum type="arabicParenR"/>
            </a:pPr>
            <a:r>
              <a:rPr lang="ru-RU" dirty="0"/>
              <a:t>Кластеризация сети</a:t>
            </a:r>
          </a:p>
          <a:p>
            <a:pPr marL="342900" indent="-342900">
              <a:buAutoNum type="arabicParenR"/>
            </a:pPr>
            <a:r>
              <a:rPr lang="ru-RU" dirty="0"/>
              <a:t>Пороговое значение и вероятность передачи</a:t>
            </a:r>
          </a:p>
          <a:p>
            <a:pPr marL="342900" indent="-342900">
              <a:buAutoNum type="arabicParenR"/>
            </a:pPr>
            <a:r>
              <a:rPr lang="ru-RU" dirty="0"/>
              <a:t>Начальное количество активных узлов</a:t>
            </a:r>
          </a:p>
        </p:txBody>
      </p:sp>
    </p:spTree>
    <p:extLst>
      <p:ext uri="{BB962C8B-B14F-4D97-AF65-F5344CB8AC3E}">
        <p14:creationId xmlns:p14="http://schemas.microsoft.com/office/powerpoint/2010/main" val="509741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b="1" i="0" u="none" strike="noStrike" dirty="0">
                <a:solidFill>
                  <a:srgbClr val="000000"/>
                </a:solidFill>
                <a:effectLst/>
                <a:latin typeface="Golos Text DemiBold" panose="020B0703020202020204"/>
              </a:rPr>
              <a:t>Цель работы:</a:t>
            </a:r>
            <a:endParaRPr lang="ru-RU" dirty="0">
              <a:latin typeface="Golos Text DemiBold" panose="020B0703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9FE648-D419-4ED1-8D24-2BBC32802E1B}"/>
              </a:ext>
            </a:extLst>
          </p:cNvPr>
          <p:cNvSpPr txBox="1"/>
          <p:nvPr/>
        </p:nvSpPr>
        <p:spPr>
          <a:xfrm>
            <a:off x="457200" y="1340078"/>
            <a:ext cx="78581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u="none" strike="noStrike" dirty="0">
                <a:solidFill>
                  <a:srgbClr val="000000"/>
                </a:solidFill>
                <a:effectLst/>
                <a:latin typeface="Golos Text" panose="020B0503020202020204"/>
              </a:rPr>
              <a:t>Изучить процессы распространения в сетевых структурах с использованием имитационного моделирования. Научиться анализировать влияние параметров сети и характеристик процесса на динамику распространения.</a:t>
            </a:r>
            <a:endParaRPr lang="ru-RU" sz="1600" dirty="0">
              <a:latin typeface="Golos Text" panose="020B0503020202020204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AFABDF8-74AA-4E01-A72E-D0E2FD29F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71075"/>
            <a:ext cx="2876655" cy="259618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41E703D-3E22-4D38-85E9-876129E09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664" y="2171075"/>
            <a:ext cx="2353792" cy="239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0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559E00B3-E4D1-4F6D-8420-96D575B6F4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194" y="1539804"/>
            <a:ext cx="3886199" cy="1950156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Я выбрала моделирование социальной сети, где каждый узел представляет человека, а связь между узлами — это отношения или взаимодействие между людьми. </a:t>
            </a:r>
          </a:p>
          <a:p>
            <a:endParaRPr lang="ru-RU" dirty="0"/>
          </a:p>
          <a:p>
            <a:r>
              <a:rPr lang="ru-RU" dirty="0"/>
              <a:t>И использовала модель случайного графа (</a:t>
            </a:r>
            <a:r>
              <a:rPr lang="ru-RU" dirty="0" err="1">
                <a:effectLst/>
              </a:rPr>
              <a:t>Эрдёша-Реньи</a:t>
            </a:r>
            <a:r>
              <a:rPr lang="ru-RU" dirty="0">
                <a:effectLst/>
              </a:rPr>
              <a:t>) </a:t>
            </a:r>
            <a:r>
              <a:rPr lang="ru-RU" dirty="0"/>
              <a:t> для своей сети.</a:t>
            </a:r>
          </a:p>
          <a:p>
            <a:endParaRPr lang="ru-RU" dirty="0"/>
          </a:p>
          <a:p>
            <a:r>
              <a:rPr lang="ru-RU" b="1" dirty="0">
                <a:effectLst/>
              </a:rPr>
              <a:t>Случайные графы</a:t>
            </a:r>
            <a:r>
              <a:rPr lang="ru-RU" dirty="0"/>
              <a:t> представляют собой графы, структура которых случайным образом генерируется с помощью заданных вероятностных законов. 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0464E66-A815-4FC1-A09A-4C3D45AD0A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43433"/>
            <a:ext cx="2960913" cy="595085"/>
          </a:xfrm>
        </p:spPr>
        <p:txBody>
          <a:bodyPr/>
          <a:lstStyle/>
          <a:p>
            <a:r>
              <a:rPr lang="ru-RU" dirty="0"/>
              <a:t>Описание модели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FE512E0-2CBE-47F6-BC49-5A3288845E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07758" y="2778920"/>
            <a:ext cx="3886198" cy="1806238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Количество узлов</a:t>
            </a:r>
            <a:r>
              <a:rPr lang="ru-RU" dirty="0"/>
              <a:t>: Это количество участников сети. Для примера это будет 1000 узлов.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Плотность связей</a:t>
            </a:r>
            <a:r>
              <a:rPr lang="ru-RU" dirty="0"/>
              <a:t>: Это вероятность того, что два узла будут связаны. Для начала плотность будет 0.01.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/>
              <a:t>Структура сети</a:t>
            </a:r>
            <a:r>
              <a:rPr lang="ru-RU" dirty="0"/>
              <a:t>: будет использоваться случайный граф, где каждый узел может быть соединен с другим с заданной вероятностью.</a:t>
            </a:r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75A7F739-3124-47C4-8F76-C9AA4C4D4C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00171" y="2364580"/>
            <a:ext cx="2960913" cy="595085"/>
          </a:xfrm>
        </p:spPr>
        <p:txBody>
          <a:bodyPr/>
          <a:lstStyle/>
          <a:p>
            <a:r>
              <a:rPr lang="ru-RU" dirty="0">
                <a:effectLst/>
              </a:rPr>
              <a:t>Определение параметров сети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5776C0-AB33-4E43-9029-3EE94713E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>
                <a:effectLst/>
              </a:rPr>
              <a:t>Разработка сетевой модели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F59980A-BA45-4275-BF26-93DBFF874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9291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Выбранная модель графа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678F3F1-DC16-45FC-ACCD-5A6AD462F2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81356"/>
            <a:ext cx="7236619" cy="3746787"/>
          </a:xfrm>
        </p:spPr>
        <p:txBody>
          <a:bodyPr>
            <a:normAutofit lnSpcReduction="10000"/>
          </a:bodyPr>
          <a:lstStyle/>
          <a:p>
            <a:endParaRPr lang="ru-RU" dirty="0"/>
          </a:p>
          <a:p>
            <a:r>
              <a:rPr lang="ru-RU" dirty="0"/>
              <a:t>Одной из наиболее известных моделей случайных графов является </a:t>
            </a:r>
            <a:r>
              <a:rPr lang="ru-RU" b="1" dirty="0"/>
              <a:t>модель </a:t>
            </a:r>
            <a:r>
              <a:rPr lang="ru-RU" b="1" dirty="0" err="1"/>
              <a:t>Эрдёша-Реньи</a:t>
            </a:r>
            <a:r>
              <a:rPr lang="ru-RU" b="1" dirty="0"/>
              <a:t>.</a:t>
            </a:r>
          </a:p>
          <a:p>
            <a:endParaRPr lang="ru-RU" dirty="0"/>
          </a:p>
          <a:p>
            <a:r>
              <a:rPr lang="ru-RU" dirty="0"/>
              <a:t>Модель описывает случайный граф, который строится с помощью следующего принципа: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Количество узлов</a:t>
            </a:r>
            <a:r>
              <a:rPr lang="ru-RU" dirty="0"/>
              <a:t> n: есть n узлов (вершин) графа.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Плотность связей</a:t>
            </a:r>
            <a:r>
              <a:rPr lang="ru-RU" dirty="0"/>
              <a:t> p: Между любыми двумя узлами существует вероятность p того, что они будут соединены ребром.</a:t>
            </a:r>
          </a:p>
          <a:p>
            <a:r>
              <a:rPr lang="ru-RU" dirty="0"/>
              <a:t>Таким образом, для каждого возможного ребра в графе вероятность его существования равна p, а вероятность его отсутствия — 1−p.</a:t>
            </a:r>
          </a:p>
          <a:p>
            <a:endParaRPr lang="ru-RU" dirty="0"/>
          </a:p>
          <a:p>
            <a:r>
              <a:rPr lang="ru-RU" b="1" dirty="0"/>
              <a:t>Генерация графа</a:t>
            </a:r>
          </a:p>
          <a:p>
            <a:pPr>
              <a:buFont typeface="+mj-lt"/>
              <a:buAutoNum type="arabicPeriod"/>
            </a:pPr>
            <a:r>
              <a:rPr lang="ru-RU" dirty="0"/>
              <a:t>Начинаем с множества n узлов.</a:t>
            </a:r>
          </a:p>
          <a:p>
            <a:pPr>
              <a:buFont typeface="+mj-lt"/>
              <a:buAutoNum type="arabicPeriod"/>
            </a:pPr>
            <a:r>
              <a:rPr lang="ru-RU" dirty="0"/>
              <a:t>Для каждой пары узлов создаем ребро с вероятностью p, что приводит к случайному графу.</a:t>
            </a:r>
          </a:p>
          <a:p>
            <a:r>
              <a:rPr lang="ru-RU" dirty="0"/>
              <a:t>Однако важно отметить, что эта модель имеет ограничения, такие как игнорирование реальных особенностей сетей, например, наличия хабов или кластеризации.</a:t>
            </a:r>
          </a:p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1C9ED4-93A2-420A-A904-5114333CD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5205" y="2643186"/>
            <a:ext cx="1321595" cy="132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99DBED07-2777-4C8C-A57E-934E579381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50" y="1643062"/>
            <a:ext cx="3743780" cy="1857375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>
                <a:effectLst/>
              </a:rPr>
              <a:t>Каскадные процессы</a:t>
            </a:r>
            <a:r>
              <a:rPr lang="ru-RU" dirty="0"/>
              <a:t> — это процессы, в которых влияние распространяется от одного узла к другому по мере того, как узлы сети становятся "зараженными" или "информированными". </a:t>
            </a:r>
          </a:p>
          <a:p>
            <a:endParaRPr lang="ru-RU" dirty="0"/>
          </a:p>
          <a:p>
            <a:r>
              <a:rPr lang="ru-RU" dirty="0"/>
              <a:t>Процесс распространения может быть как линейным (каждое событие приводит к следующему), так и случайным, где передача информации происходит с определенной вероятностью.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6C310AF6-90FA-4ADF-B471-ED4667967F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Немного теории: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9DB0B9D-3E1B-4637-A46F-7378A3A4C5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09851" y="2671046"/>
            <a:ext cx="3923253" cy="2038113"/>
          </a:xfrm>
        </p:spPr>
        <p:txBody>
          <a:bodyPr>
            <a:noAutofit/>
          </a:bodyPr>
          <a:lstStyle/>
          <a:p>
            <a:r>
              <a:rPr lang="ru-RU" sz="970" dirty="0"/>
              <a:t>Для моделирования каскадного процесса была выбрана </a:t>
            </a:r>
            <a:r>
              <a:rPr lang="ru-RU" sz="970" b="1" dirty="0">
                <a:effectLst/>
              </a:rPr>
              <a:t>модель независимых каскадов</a:t>
            </a:r>
            <a:r>
              <a:rPr lang="ru-RU" sz="970" dirty="0"/>
              <a:t>, которая используется для распространения инф-и или слухов в социальных сетях. В этой модели инф-я передается от одного узла к другому с определенной вероятностью.</a:t>
            </a:r>
          </a:p>
          <a:p>
            <a:endParaRPr lang="ru-RU" sz="970" dirty="0"/>
          </a:p>
          <a:p>
            <a:r>
              <a:rPr lang="ru-RU" sz="970" b="1" dirty="0"/>
              <a:t>Задание параметров процесса:</a:t>
            </a:r>
            <a:endParaRPr lang="ru-RU" sz="97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970" i="1" dirty="0"/>
              <a:t>Вероятность передачи информации между узлами</a:t>
            </a:r>
            <a:r>
              <a:rPr lang="ru-RU" sz="970" dirty="0"/>
              <a:t>: равна 0.1.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970" i="1" dirty="0"/>
              <a:t>Время "выздоровления" </a:t>
            </a:r>
            <a:r>
              <a:rPr lang="ru-RU" sz="970" dirty="0"/>
              <a:t>(или потери интереса к информации) в этой модели может быть несущественным, так как модель не требует времени для выздоровления (узлы перестают распространять информацию, как только они передали её соседям).</a:t>
            </a:r>
          </a:p>
          <a:p>
            <a:endParaRPr lang="ru-RU" sz="970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BCBC6DAB-D3AA-44EF-B042-4952ACC6F0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00172" y="2329436"/>
            <a:ext cx="2960913" cy="595085"/>
          </a:xfrm>
        </p:spPr>
        <p:txBody>
          <a:bodyPr/>
          <a:lstStyle/>
          <a:p>
            <a:r>
              <a:rPr lang="ru-RU" dirty="0"/>
              <a:t>Выбранная модель: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E2601F4-5FC5-4CBC-9985-BDEDD062A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b="1" dirty="0">
                <a:effectLst/>
              </a:rPr>
              <a:t>Моделирование каскадного процесса</a:t>
            </a: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AC085EEC-D129-4438-B702-5CDBB64E10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366" y="1517287"/>
            <a:ext cx="3920887" cy="2042777"/>
          </a:xfrm>
        </p:spPr>
        <p:txBody>
          <a:bodyPr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dirty="0"/>
              <a:t>Каждый инфицированный узел может передать информацию своим соседям только один раз.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dirty="0"/>
              <a:t>Для каждого соседа вероятность того, что он "заражается" (становится информированным), зависит от фиксированной вероятности 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900" dirty="0"/>
              <a:t>Когда узел получает информацию, он становится информированным и больше не может передавать её другим узлам.</a:t>
            </a:r>
            <a:endParaRPr lang="ru-RU" sz="800" dirty="0"/>
          </a:p>
          <a:p>
            <a:r>
              <a:rPr lang="ru-RU" sz="900" i="1" dirty="0"/>
              <a:t>Параметры:</a:t>
            </a:r>
          </a:p>
          <a:p>
            <a:pPr>
              <a:buFont typeface="+mj-lt"/>
              <a:buAutoNum type="arabicPeriod"/>
            </a:pPr>
            <a:r>
              <a:rPr lang="ru-RU" sz="900" dirty="0"/>
              <a:t>Вероятность передачи (фиксированная величина «</a:t>
            </a:r>
            <a:r>
              <a:rPr lang="en-US" sz="900" dirty="0"/>
              <a:t>p</a:t>
            </a:r>
            <a:r>
              <a:rPr lang="ru-RU" sz="900" dirty="0"/>
              <a:t>»</a:t>
            </a:r>
            <a:r>
              <a:rPr lang="en-US" sz="900" dirty="0"/>
              <a:t>)</a:t>
            </a:r>
            <a:endParaRPr lang="ru-RU" sz="900" dirty="0"/>
          </a:p>
          <a:p>
            <a:r>
              <a:rPr lang="ru-RU" sz="900" dirty="0"/>
              <a:t>2. Изначальное количество инфицированных узлов</a:t>
            </a:r>
          </a:p>
          <a:p>
            <a:r>
              <a:rPr lang="ru-RU" sz="900" dirty="0"/>
              <a:t>Этот параметр играет важную роль в динамике распространения. Начальное количество инфицированных узлов может существенно повлиять на скорость и масштаб распространения.</a:t>
            </a:r>
          </a:p>
          <a:p>
            <a:endParaRPr lang="ru-RU" sz="800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91E04DD3-2DD4-4315-8291-E9255EBDC3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114658"/>
            <a:ext cx="2960913" cy="595085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Это одна из самых популярных моделей распространения в социальных сетях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3DBCB0C9-D8F5-4A4C-955F-AD878C35C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37760" y="2815336"/>
            <a:ext cx="3840480" cy="1866341"/>
          </a:xfrm>
        </p:spPr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ru-RU" dirty="0"/>
              <a:t>Изначально случайным образом выбирается начальный набор информированных узлов.</a:t>
            </a:r>
          </a:p>
          <a:p>
            <a:pPr>
              <a:buFont typeface="+mj-lt"/>
              <a:buAutoNum type="arabicPeriod"/>
            </a:pPr>
            <a:r>
              <a:rPr lang="ru-RU" dirty="0"/>
              <a:t>На каждом шаге каждый информированный узел пытается передать информацию своим соседям.</a:t>
            </a:r>
          </a:p>
          <a:p>
            <a:pPr>
              <a:buFont typeface="+mj-lt"/>
              <a:buAutoNum type="arabicPeriod"/>
            </a:pPr>
            <a:r>
              <a:rPr lang="ru-RU" dirty="0"/>
              <a:t>Если сосед не был ранее информирован, то происходит передача с вероятностью p.</a:t>
            </a:r>
          </a:p>
          <a:p>
            <a:pPr>
              <a:buFont typeface="+mj-lt"/>
              <a:buAutoNum type="arabicPeriod"/>
            </a:pPr>
            <a:r>
              <a:rPr lang="ru-RU" dirty="0"/>
              <a:t>Процесс продолжается до тех пор, пока не остановится (например, когда не остаётся неинформированных узлов, с которыми можно было бы поделиться).</a:t>
            </a:r>
            <a:endParaRPr lang="en-US" dirty="0"/>
          </a:p>
          <a:p>
            <a:endParaRPr lang="ru-RU" dirty="0"/>
          </a:p>
          <a:p>
            <a:r>
              <a:rPr lang="ru-RU" dirty="0"/>
              <a:t>Эта модель хорошо отражает ситуацию, когда информация передается от человека к человеку (например, слухи, новости).</a:t>
            </a:r>
          </a:p>
          <a:p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BAB6EF55-EBD6-40CF-802B-B33645B292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>
                <a:effectLst/>
              </a:rPr>
              <a:t>Основные этапы:</a:t>
            </a:r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CA9C6E6-9D48-4818-9DB6-4F4390CE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/>
              </a:rPr>
              <a:t>Independent Cascade Model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8716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C5D2743-DCF9-4539-809B-BB707E441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93" y="92243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Реализация модели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538E808-DA18-4BD6-A9FC-C90A6C2D9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" y="799050"/>
            <a:ext cx="2123629" cy="13726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813CD1-9DD0-472F-A414-4F7334AC4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00" b="531"/>
          <a:stretch/>
        </p:blipFill>
        <p:spPr>
          <a:xfrm>
            <a:off x="142874" y="2379051"/>
            <a:ext cx="2761443" cy="223617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E6EBA5C-C531-4D67-81FB-A6A7054C8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39" y="799050"/>
            <a:ext cx="3670088" cy="197439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D045914-CE32-473B-9084-FE989E15E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306" y="3029132"/>
            <a:ext cx="5140757" cy="174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A2864D-A6E9-44F9-871F-4256630DB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52" y="940002"/>
            <a:ext cx="1679504" cy="153887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E928F8F-F9C1-43B7-B267-1CF627064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51" y="326194"/>
            <a:ext cx="769473" cy="3953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3728989-343E-4C2C-A6D5-CA2006EC4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0046" y="400018"/>
            <a:ext cx="696585" cy="32150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B4BEC69-2AE8-44A4-8EC9-61C898FB7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525" y="1007269"/>
            <a:ext cx="1620373" cy="147161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059771AF-A04C-43C4-8316-95B6F6093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6366" y="817714"/>
            <a:ext cx="2161656" cy="212883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A9538B6-BAD4-4DFB-A3A8-45D47F9D42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245350" y="3275333"/>
            <a:ext cx="1698259" cy="163592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E884405-210B-4BA7-8794-27F8A64AA1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6684" y="2930818"/>
            <a:ext cx="783504" cy="352217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8FE2253-7E97-4C61-89F9-0C27B3E8C6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3973" y="2764631"/>
            <a:ext cx="2492215" cy="226937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D6BCAE7-7F6C-46D8-88DA-5B97BB3BBE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989" y="3034045"/>
            <a:ext cx="618403" cy="312526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3206E4B-6551-4A3B-846E-E780E4A51C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3316" y="2946552"/>
            <a:ext cx="1899346" cy="179693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285E51A6-C722-427F-B0EB-7B64DAC127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0920" y="3067541"/>
            <a:ext cx="689053" cy="30689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EBE0F9F-9B24-4209-BD2C-6EF001812D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12815" y="817714"/>
            <a:ext cx="1988886" cy="175403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81770E3-2FB6-49C6-AA4F-18C34EC7D9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95922" y="940002"/>
            <a:ext cx="647687" cy="32692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2A38231-0D01-4EDD-B5F5-041E5AA8D5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12662" y="270666"/>
            <a:ext cx="696585" cy="3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2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Проведение экспериментов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43876" y="1103880"/>
            <a:ext cx="2964317" cy="3425371"/>
          </a:xfrm>
        </p:spPr>
        <p:txBody>
          <a:bodyPr/>
          <a:lstStyle/>
          <a:p>
            <a:r>
              <a:rPr lang="ru-RU" dirty="0"/>
              <a:t>Проводилась серия экспериментов с разными входными параметрами, в каждой из которых отслеживалось распространение информации в рамках 50 шагов.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По графику видно, что в большем кол-ве вариаций параметров, данные достигает всех (или почти всех) участников сети (всего их как раз 1000)</a:t>
            </a:r>
            <a:endParaRPr lang="en-US" dirty="0"/>
          </a:p>
          <a:p>
            <a:endParaRPr lang="ru-RU" dirty="0"/>
          </a:p>
          <a:p>
            <a:r>
              <a:rPr lang="ru-RU" dirty="0"/>
              <a:t>Мы можем видеть хорошие показатели, например у:</a:t>
            </a:r>
          </a:p>
          <a:p>
            <a:r>
              <a:rPr lang="en-US" dirty="0"/>
              <a:t>p = 0.01, prob = 0.2, </a:t>
            </a:r>
            <a:r>
              <a:rPr lang="en-US" dirty="0" err="1"/>
              <a:t>init</a:t>
            </a:r>
            <a:r>
              <a:rPr lang="en-US" dirty="0"/>
              <a:t> = 100</a:t>
            </a:r>
          </a:p>
          <a:p>
            <a:r>
              <a:rPr lang="en-US" dirty="0"/>
              <a:t>p = 0.1, prob = 0.05, </a:t>
            </a:r>
            <a:r>
              <a:rPr lang="en-US" dirty="0" err="1"/>
              <a:t>init</a:t>
            </a:r>
            <a:r>
              <a:rPr lang="en-US" dirty="0"/>
              <a:t> = 10 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C65BE8-E151-4D91-A8AE-C3FF7907A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1" y="1552295"/>
            <a:ext cx="5051986" cy="33202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BC68CC-B8F7-43F0-AE53-679EFC77C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51" y="1000126"/>
            <a:ext cx="2074775" cy="3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836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5675</TotalTime>
  <Words>1159</Words>
  <Application>Microsoft Office PowerPoint</Application>
  <PresentationFormat>Экран (16:9)</PresentationFormat>
  <Paragraphs>113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Лабораторная работа №5 Моделирование каскадных процессов  в сетевых моделях   </vt:lpstr>
      <vt:lpstr>Цель работы:</vt:lpstr>
      <vt:lpstr>Разработка сетевой модели</vt:lpstr>
      <vt:lpstr>Выбранная модель графа</vt:lpstr>
      <vt:lpstr>Моделирование каскадного процесса</vt:lpstr>
      <vt:lpstr>Independent Cascade Model</vt:lpstr>
      <vt:lpstr>Реализация модели</vt:lpstr>
      <vt:lpstr>Презентация PowerPoint</vt:lpstr>
      <vt:lpstr>Проведение экспериментов</vt:lpstr>
      <vt:lpstr>Презентация PowerPoint</vt:lpstr>
      <vt:lpstr>Анализ результатов</vt:lpstr>
      <vt:lpstr>Определение порогового значения процесса</vt:lpstr>
      <vt:lpstr>Рекомендации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Анастасия Авсюкевич</cp:lastModifiedBy>
  <cp:revision>150</cp:revision>
  <dcterms:created xsi:type="dcterms:W3CDTF">2014-06-27T12:30:22Z</dcterms:created>
  <dcterms:modified xsi:type="dcterms:W3CDTF">2025-03-24T07:15:38Z</dcterms:modified>
</cp:coreProperties>
</file>